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sldIdLst>
    <p:sldId id="256" r:id="rId2"/>
    <p:sldId id="262" r:id="rId3"/>
    <p:sldId id="258" r:id="rId4"/>
    <p:sldId id="260" r:id="rId5"/>
    <p:sldId id="263" r:id="rId6"/>
    <p:sldId id="269" r:id="rId7"/>
    <p:sldId id="270" r:id="rId8"/>
    <p:sldId id="267" r:id="rId9"/>
    <p:sldId id="271" r:id="rId10"/>
    <p:sldId id="272" r:id="rId11"/>
    <p:sldId id="259" r:id="rId12"/>
    <p:sldId id="265" r:id="rId13"/>
    <p:sldId id="268" r:id="rId14"/>
    <p:sldId id="273" r:id="rId15"/>
    <p:sldId id="274" r:id="rId16"/>
    <p:sldId id="27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jayponnuvel@gmail.com" initials="a" lastIdx="1" clrIdx="0">
    <p:extLst>
      <p:ext uri="{19B8F6BF-5375-455C-9EA6-DF929625EA0E}">
        <p15:presenceInfo xmlns:p15="http://schemas.microsoft.com/office/powerpoint/2012/main" userId="2829f7cecedf025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2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10/22/2023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326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3123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017321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7637906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42641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E451C3-0FF4-47C4-B829-773ADF60F88C}" type="datetimeFigureOut">
              <a:rPr lang="en-US" smtClean="0"/>
              <a:t>10/22/2023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093512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E451C3-0FF4-47C4-B829-773ADF60F88C}" type="datetimeFigureOut">
              <a:rPr lang="en-US" smtClean="0"/>
              <a:t>10/22/2023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592065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10/22/2023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99585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10/22/2023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336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10/22/2023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586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10/22/2023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7955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9771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10/22/2023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743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10/22/2023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70147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10/22/2023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2880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5225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10/22/2023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7942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10/22/2023</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8291146"/>
      </p:ext>
    </p:extLst>
  </p:cSld>
  <p:clrMap bg1="dk1" tx1="lt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B5FA1-FCD9-7A6E-4B10-E2884CE1C23B}"/>
              </a:ext>
            </a:extLst>
          </p:cNvPr>
          <p:cNvSpPr>
            <a:spLocks noGrp="1"/>
          </p:cNvSpPr>
          <p:nvPr>
            <p:ph type="ctrTitle"/>
          </p:nvPr>
        </p:nvSpPr>
        <p:spPr>
          <a:xfrm>
            <a:off x="1154953" y="675862"/>
            <a:ext cx="9274507" cy="1497496"/>
          </a:xfrm>
        </p:spPr>
        <p:txBody>
          <a:bodyPr>
            <a:normAutofit fontScale="90000"/>
          </a:bodyPr>
          <a:lstStyle/>
          <a:p>
            <a:r>
              <a:rPr lang="en-US" dirty="0"/>
              <a:t>                 </a:t>
            </a:r>
            <a:br>
              <a:rPr lang="en-US" dirty="0"/>
            </a:br>
            <a:br>
              <a:rPr lang="en-US" dirty="0"/>
            </a:br>
            <a:br>
              <a:rPr lang="en-US" dirty="0"/>
            </a:br>
            <a:br>
              <a:rPr lang="en-US" dirty="0"/>
            </a:br>
            <a:br>
              <a:rPr lang="en-US" dirty="0"/>
            </a:br>
            <a:r>
              <a:rPr lang="en-US" dirty="0"/>
              <a:t>                     </a:t>
            </a:r>
            <a:br>
              <a:rPr lang="en-US" dirty="0"/>
            </a:br>
            <a:br>
              <a:rPr lang="en-US" dirty="0"/>
            </a:br>
            <a:br>
              <a:rPr lang="en-US" dirty="0"/>
            </a:br>
            <a:br>
              <a:rPr lang="en-US" dirty="0"/>
            </a:br>
            <a:br>
              <a:rPr lang="en-US" dirty="0"/>
            </a:br>
            <a:r>
              <a:rPr lang="en-US" dirty="0"/>
              <a:t>                    </a:t>
            </a:r>
            <a:br>
              <a:rPr lang="en-US" dirty="0"/>
            </a:br>
            <a:r>
              <a:rPr lang="en-US" dirty="0"/>
              <a:t>       </a:t>
            </a:r>
            <a:r>
              <a:rPr lang="en-US" sz="2400" b="1" dirty="0"/>
              <a:t>KNOWLEDGE INSTITUTE OF TECHNOLOGY</a:t>
            </a:r>
            <a:endParaRPr lang="en-IN" sz="2400" b="1" dirty="0">
              <a:solidFill>
                <a:schemeClr val="bg1"/>
              </a:solidFill>
              <a:latin typeface="Century Gothic"/>
              <a:cs typeface="Times New Roman"/>
            </a:endParaRPr>
          </a:p>
        </p:txBody>
      </p:sp>
      <p:sp>
        <p:nvSpPr>
          <p:cNvPr id="3" name="Subtitle 2">
            <a:extLst>
              <a:ext uri="{FF2B5EF4-FFF2-40B4-BE49-F238E27FC236}">
                <a16:creationId xmlns:a16="http://schemas.microsoft.com/office/drawing/2014/main" id="{631302DE-00AB-3517-2842-7CE04812BC05}"/>
              </a:ext>
            </a:extLst>
          </p:cNvPr>
          <p:cNvSpPr>
            <a:spLocks noGrp="1"/>
          </p:cNvSpPr>
          <p:nvPr>
            <p:ph type="subTitle" idx="1"/>
          </p:nvPr>
        </p:nvSpPr>
        <p:spPr>
          <a:xfrm>
            <a:off x="1290986" y="2618801"/>
            <a:ext cx="9610027" cy="1201016"/>
          </a:xfrm>
        </p:spPr>
        <p:txBody>
          <a:bodyPr>
            <a:normAutofit fontScale="77500" lnSpcReduction="20000"/>
          </a:bodyPr>
          <a:lstStyle/>
          <a:p>
            <a:r>
              <a:rPr lang="en-US" sz="2800" b="1" dirty="0">
                <a:solidFill>
                  <a:schemeClr val="bg1"/>
                </a:solidFill>
                <a:latin typeface="Century Gothic"/>
                <a:cs typeface="Times New Roman"/>
              </a:rPr>
              <a:t>   </a:t>
            </a:r>
            <a:r>
              <a:rPr lang="en-US" sz="2800" b="1" dirty="0">
                <a:latin typeface="Century Gothic"/>
                <a:cs typeface="Times New Roman"/>
              </a:rPr>
              <a:t>Data-driven Insights on Olympic </a:t>
            </a:r>
            <a:r>
              <a:rPr lang="en-US" sz="2800" b="1">
                <a:latin typeface="Century Gothic"/>
                <a:cs typeface="Times New Roman"/>
              </a:rPr>
              <a:t>sport  participation </a:t>
            </a:r>
            <a:r>
              <a:rPr lang="en-US" sz="2800" b="1" dirty="0">
                <a:latin typeface="Century Gothic"/>
                <a:cs typeface="Times New Roman"/>
              </a:rPr>
              <a:t>and performance</a:t>
            </a:r>
            <a:r>
              <a:rPr lang="en-US" sz="2800" dirty="0">
                <a:latin typeface="Century Gothic"/>
                <a:cs typeface="Times New Roman"/>
              </a:rPr>
              <a:t>       </a:t>
            </a:r>
          </a:p>
          <a:p>
            <a:r>
              <a:rPr lang="en-US" dirty="0">
                <a:solidFill>
                  <a:schemeClr val="bg1"/>
                </a:solidFill>
                <a:latin typeface="Century Gothic"/>
                <a:cs typeface="Times New Roman"/>
              </a:rPr>
              <a:t>                                                                                             </a:t>
            </a:r>
          </a:p>
        </p:txBody>
      </p:sp>
      <p:pic>
        <p:nvPicPr>
          <p:cNvPr id="4" name="Picture 3">
            <a:extLst>
              <a:ext uri="{FF2B5EF4-FFF2-40B4-BE49-F238E27FC236}">
                <a16:creationId xmlns:a16="http://schemas.microsoft.com/office/drawing/2014/main" id="{4F41CB6F-C0AE-4089-8A24-39742C4F5708}"/>
              </a:ext>
            </a:extLst>
          </p:cNvPr>
          <p:cNvPicPr>
            <a:picLocks noChangeAspect="1"/>
          </p:cNvPicPr>
          <p:nvPr/>
        </p:nvPicPr>
        <p:blipFill>
          <a:blip r:embed="rId2"/>
          <a:stretch>
            <a:fillRect/>
          </a:stretch>
        </p:blipFill>
        <p:spPr>
          <a:xfrm>
            <a:off x="1586461" y="1255422"/>
            <a:ext cx="938865" cy="1085182"/>
          </a:xfrm>
          <a:prstGeom prst="rect">
            <a:avLst/>
          </a:prstGeom>
        </p:spPr>
      </p:pic>
      <p:pic>
        <p:nvPicPr>
          <p:cNvPr id="5" name="Picture 4">
            <a:extLst>
              <a:ext uri="{FF2B5EF4-FFF2-40B4-BE49-F238E27FC236}">
                <a16:creationId xmlns:a16="http://schemas.microsoft.com/office/drawing/2014/main" id="{1EAB3DCB-489F-4C0A-8689-A3390943671D}"/>
              </a:ext>
            </a:extLst>
          </p:cNvPr>
          <p:cNvPicPr>
            <a:picLocks noChangeAspect="1"/>
          </p:cNvPicPr>
          <p:nvPr/>
        </p:nvPicPr>
        <p:blipFill>
          <a:blip r:embed="rId3"/>
          <a:stretch>
            <a:fillRect/>
          </a:stretch>
        </p:blipFill>
        <p:spPr>
          <a:xfrm>
            <a:off x="9791445" y="1055965"/>
            <a:ext cx="1109568" cy="1201016"/>
          </a:xfrm>
          <a:prstGeom prst="rect">
            <a:avLst/>
          </a:prstGeom>
        </p:spPr>
      </p:pic>
      <p:sp>
        <p:nvSpPr>
          <p:cNvPr id="10" name="TextBox 9">
            <a:extLst>
              <a:ext uri="{FF2B5EF4-FFF2-40B4-BE49-F238E27FC236}">
                <a16:creationId xmlns:a16="http://schemas.microsoft.com/office/drawing/2014/main" id="{0E26E5A7-BA8D-CE47-8EDE-84C823221BC8}"/>
              </a:ext>
            </a:extLst>
          </p:cNvPr>
          <p:cNvSpPr txBox="1"/>
          <p:nvPr/>
        </p:nvSpPr>
        <p:spPr>
          <a:xfrm>
            <a:off x="1290986" y="4265260"/>
            <a:ext cx="4180114" cy="2119876"/>
          </a:xfrm>
          <a:prstGeom prst="rect">
            <a:avLst/>
          </a:prstGeom>
          <a:noFill/>
        </p:spPr>
        <p:txBody>
          <a:bodyPr wrap="square" rtlCol="0">
            <a:spAutoFit/>
          </a:bodyPr>
          <a:lstStyle/>
          <a:p>
            <a:pPr>
              <a:lnSpc>
                <a:spcPct val="150000"/>
              </a:lnSpc>
            </a:pPr>
            <a:r>
              <a:rPr lang="en-US" dirty="0"/>
              <a:t>Team Members:</a:t>
            </a:r>
          </a:p>
          <a:p>
            <a:pPr marL="285750" indent="-285750">
              <a:lnSpc>
                <a:spcPct val="150000"/>
              </a:lnSpc>
              <a:buFont typeface="Arial" panose="020B0604020202020204" pitchFamily="34" charset="0"/>
              <a:buChar char="•"/>
            </a:pPr>
            <a:r>
              <a:rPr lang="en-US" dirty="0"/>
              <a:t>ARUN M (TEAM LEADER)</a:t>
            </a:r>
          </a:p>
          <a:p>
            <a:pPr marL="285750" indent="-285750">
              <a:lnSpc>
                <a:spcPct val="150000"/>
              </a:lnSpc>
              <a:buFont typeface="Arial" panose="020B0604020202020204" pitchFamily="34" charset="0"/>
              <a:buChar char="•"/>
            </a:pPr>
            <a:r>
              <a:rPr lang="en-US" dirty="0"/>
              <a:t>BHADRIPRASATH B J</a:t>
            </a:r>
          </a:p>
          <a:p>
            <a:pPr marL="285750" indent="-285750">
              <a:lnSpc>
                <a:spcPct val="150000"/>
              </a:lnSpc>
              <a:buFont typeface="Arial" panose="020B0604020202020204" pitchFamily="34" charset="0"/>
              <a:buChar char="•"/>
            </a:pPr>
            <a:r>
              <a:rPr lang="en-US" dirty="0"/>
              <a:t>DHANASEKARAN B</a:t>
            </a:r>
          </a:p>
          <a:p>
            <a:pPr marL="285750" indent="-285750">
              <a:lnSpc>
                <a:spcPct val="150000"/>
              </a:lnSpc>
              <a:buFont typeface="Arial" panose="020B0604020202020204" pitchFamily="34" charset="0"/>
              <a:buChar char="•"/>
            </a:pPr>
            <a:r>
              <a:rPr lang="en-US" dirty="0"/>
              <a:t>DHARSHINIPRIYA V</a:t>
            </a:r>
          </a:p>
        </p:txBody>
      </p:sp>
    </p:spTree>
    <p:extLst>
      <p:ext uri="{BB962C8B-B14F-4D97-AF65-F5344CB8AC3E}">
        <p14:creationId xmlns:p14="http://schemas.microsoft.com/office/powerpoint/2010/main" val="2851758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A9A08-5264-C352-6B29-75C6D3D37842}"/>
              </a:ext>
            </a:extLst>
          </p:cNvPr>
          <p:cNvSpPr>
            <a:spLocks noGrp="1"/>
          </p:cNvSpPr>
          <p:nvPr>
            <p:ph type="title"/>
          </p:nvPr>
        </p:nvSpPr>
        <p:spPr/>
        <p:txBody>
          <a:bodyPr/>
          <a:lstStyle/>
          <a:p>
            <a:r>
              <a:rPr lang="en-US" dirty="0"/>
              <a:t>STORY</a:t>
            </a:r>
          </a:p>
        </p:txBody>
      </p:sp>
      <p:sp>
        <p:nvSpPr>
          <p:cNvPr id="3" name="Content Placeholder 2">
            <a:extLst>
              <a:ext uri="{FF2B5EF4-FFF2-40B4-BE49-F238E27FC236}">
                <a16:creationId xmlns:a16="http://schemas.microsoft.com/office/drawing/2014/main" id="{475812F9-5CD1-6169-5F0B-F8A10A7244CC}"/>
              </a:ext>
            </a:extLst>
          </p:cNvPr>
          <p:cNvSpPr>
            <a:spLocks noGrp="1"/>
          </p:cNvSpPr>
          <p:nvPr>
            <p:ph idx="1"/>
          </p:nvPr>
        </p:nvSpPr>
        <p:spPr>
          <a:xfrm>
            <a:off x="1154954" y="2603500"/>
            <a:ext cx="9201440" cy="3416300"/>
          </a:xfrm>
        </p:spPr>
        <p:txBody>
          <a:bodyPr vert="horz" lIns="91440" tIns="45720" rIns="91440" bIns="45720" rtlCol="0" anchor="t">
            <a:normAutofit/>
          </a:bodyPr>
          <a:lstStyle/>
          <a:p>
            <a:pPr marL="0" indent="0">
              <a:buNone/>
            </a:pPr>
            <a:endParaRPr lang="en-US" dirty="0"/>
          </a:p>
          <a:p>
            <a:endParaRPr lang="en-US" dirty="0"/>
          </a:p>
          <a:p>
            <a:endParaRPr lang="en-US" dirty="0"/>
          </a:p>
        </p:txBody>
      </p:sp>
      <p:pic>
        <p:nvPicPr>
          <p:cNvPr id="4" name="Picture 3">
            <a:extLst>
              <a:ext uri="{FF2B5EF4-FFF2-40B4-BE49-F238E27FC236}">
                <a16:creationId xmlns:a16="http://schemas.microsoft.com/office/drawing/2014/main" id="{52BE89DE-9B89-4250-8C36-C34F3EDA35CB}"/>
              </a:ext>
            </a:extLst>
          </p:cNvPr>
          <p:cNvPicPr>
            <a:picLocks noChangeAspect="1"/>
          </p:cNvPicPr>
          <p:nvPr/>
        </p:nvPicPr>
        <p:blipFill rotWithShape="1">
          <a:blip r:embed="rId2"/>
          <a:srcRect l="22446" t="14524" r="-66" b="6037"/>
          <a:stretch/>
        </p:blipFill>
        <p:spPr>
          <a:xfrm>
            <a:off x="2186608" y="2305878"/>
            <a:ext cx="7729759" cy="4447752"/>
          </a:xfrm>
          <a:prstGeom prst="rect">
            <a:avLst/>
          </a:prstGeom>
        </p:spPr>
      </p:pic>
    </p:spTree>
    <p:extLst>
      <p:ext uri="{BB962C8B-B14F-4D97-AF65-F5344CB8AC3E}">
        <p14:creationId xmlns:p14="http://schemas.microsoft.com/office/powerpoint/2010/main" val="1354560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A0D12-B853-45BB-BBBC-6601A2651E0F}"/>
              </a:ext>
            </a:extLst>
          </p:cNvPr>
          <p:cNvSpPr>
            <a:spLocks noGrp="1"/>
          </p:cNvSpPr>
          <p:nvPr>
            <p:ph type="title"/>
          </p:nvPr>
        </p:nvSpPr>
        <p:spPr/>
        <p:txBody>
          <a:bodyPr/>
          <a:lstStyle/>
          <a:p>
            <a:r>
              <a:rPr lang="en-US" dirty="0">
                <a:latin typeface="Century Gothic"/>
                <a:cs typeface="Times New Roman"/>
              </a:rPr>
              <a:t>REPORT</a:t>
            </a:r>
            <a:endParaRPr lang="en-US" dirty="0"/>
          </a:p>
        </p:txBody>
      </p:sp>
      <p:pic>
        <p:nvPicPr>
          <p:cNvPr id="5" name="Content Placeholder 4">
            <a:extLst>
              <a:ext uri="{FF2B5EF4-FFF2-40B4-BE49-F238E27FC236}">
                <a16:creationId xmlns:a16="http://schemas.microsoft.com/office/drawing/2014/main" id="{9B14A2DF-1710-4C57-B56B-3CD3279B38FD}"/>
              </a:ext>
            </a:extLst>
          </p:cNvPr>
          <p:cNvPicPr>
            <a:picLocks noGrp="1" noChangeAspect="1"/>
          </p:cNvPicPr>
          <p:nvPr>
            <p:ph idx="1"/>
          </p:nvPr>
        </p:nvPicPr>
        <p:blipFill>
          <a:blip r:embed="rId2"/>
          <a:stretch>
            <a:fillRect/>
          </a:stretch>
        </p:blipFill>
        <p:spPr>
          <a:xfrm>
            <a:off x="2041155" y="2095500"/>
            <a:ext cx="8100164" cy="3695700"/>
          </a:xfrm>
        </p:spPr>
      </p:pic>
    </p:spTree>
    <p:extLst>
      <p:ext uri="{BB962C8B-B14F-4D97-AF65-F5344CB8AC3E}">
        <p14:creationId xmlns:p14="http://schemas.microsoft.com/office/powerpoint/2010/main" val="2357863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D6E77-B5C1-4B02-3D33-69A2B1E79D3C}"/>
              </a:ext>
            </a:extLst>
          </p:cNvPr>
          <p:cNvSpPr>
            <a:spLocks noGrp="1"/>
          </p:cNvSpPr>
          <p:nvPr>
            <p:ph type="title"/>
          </p:nvPr>
        </p:nvSpPr>
        <p:spPr/>
        <p:txBody>
          <a:bodyPr/>
          <a:lstStyle/>
          <a:p>
            <a:r>
              <a:rPr lang="en-US" dirty="0">
                <a:latin typeface="Century Gothic"/>
                <a:cs typeface="Times New Roman"/>
              </a:rPr>
              <a:t>WEB INTEGRATION</a:t>
            </a:r>
          </a:p>
        </p:txBody>
      </p:sp>
      <p:pic>
        <p:nvPicPr>
          <p:cNvPr id="5" name="Content Placeholder 4">
            <a:extLst>
              <a:ext uri="{FF2B5EF4-FFF2-40B4-BE49-F238E27FC236}">
                <a16:creationId xmlns:a16="http://schemas.microsoft.com/office/drawing/2014/main" id="{A3A7EC9E-7E96-4C9A-AC67-B52010412A72}"/>
              </a:ext>
            </a:extLst>
          </p:cNvPr>
          <p:cNvPicPr>
            <a:picLocks noGrp="1" noChangeAspect="1"/>
          </p:cNvPicPr>
          <p:nvPr>
            <p:ph idx="1"/>
          </p:nvPr>
        </p:nvPicPr>
        <p:blipFill rotWithShape="1">
          <a:blip r:embed="rId2"/>
          <a:stretch/>
        </p:blipFill>
        <p:spPr>
          <a:xfrm>
            <a:off x="2804567" y="2095500"/>
            <a:ext cx="6573341" cy="3695700"/>
          </a:xfrm>
        </p:spPr>
      </p:pic>
    </p:spTree>
    <p:extLst>
      <p:ext uri="{BB962C8B-B14F-4D97-AF65-F5344CB8AC3E}">
        <p14:creationId xmlns:p14="http://schemas.microsoft.com/office/powerpoint/2010/main" val="2619577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C5A2-F546-8A27-4441-1191749D9BB4}"/>
              </a:ext>
            </a:extLst>
          </p:cNvPr>
          <p:cNvSpPr>
            <a:spLocks noGrp="1"/>
          </p:cNvSpPr>
          <p:nvPr>
            <p:ph type="title"/>
          </p:nvPr>
        </p:nvSpPr>
        <p:spPr/>
        <p:txBody>
          <a:bodyPr/>
          <a:lstStyle/>
          <a:p>
            <a:r>
              <a:rPr lang="en-US" dirty="0"/>
              <a:t>WEB INTEGRATION</a:t>
            </a:r>
          </a:p>
        </p:txBody>
      </p:sp>
      <p:pic>
        <p:nvPicPr>
          <p:cNvPr id="5" name="Content Placeholder 4">
            <a:extLst>
              <a:ext uri="{FF2B5EF4-FFF2-40B4-BE49-F238E27FC236}">
                <a16:creationId xmlns:a16="http://schemas.microsoft.com/office/drawing/2014/main" id="{9D2EFF81-CC68-4BA3-9717-E37F35681759}"/>
              </a:ext>
            </a:extLst>
          </p:cNvPr>
          <p:cNvPicPr>
            <a:picLocks noGrp="1" noChangeAspect="1"/>
          </p:cNvPicPr>
          <p:nvPr>
            <p:ph idx="1"/>
          </p:nvPr>
        </p:nvPicPr>
        <p:blipFill rotWithShape="1">
          <a:blip r:embed="rId2"/>
          <a:stretch/>
        </p:blipFill>
        <p:spPr>
          <a:xfrm>
            <a:off x="2804567" y="2095500"/>
            <a:ext cx="6573341" cy="3695700"/>
          </a:xfrm>
        </p:spPr>
      </p:pic>
    </p:spTree>
    <p:extLst>
      <p:ext uri="{BB962C8B-B14F-4D97-AF65-F5344CB8AC3E}">
        <p14:creationId xmlns:p14="http://schemas.microsoft.com/office/powerpoint/2010/main" val="3108673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C5A2-F546-8A27-4441-1191749D9BB4}"/>
              </a:ext>
            </a:extLst>
          </p:cNvPr>
          <p:cNvSpPr>
            <a:spLocks noGrp="1"/>
          </p:cNvSpPr>
          <p:nvPr>
            <p:ph type="title"/>
          </p:nvPr>
        </p:nvSpPr>
        <p:spPr/>
        <p:txBody>
          <a:bodyPr/>
          <a:lstStyle/>
          <a:p>
            <a:r>
              <a:rPr lang="en-US" dirty="0"/>
              <a:t>WEB INTEGRATION</a:t>
            </a:r>
          </a:p>
        </p:txBody>
      </p:sp>
      <p:pic>
        <p:nvPicPr>
          <p:cNvPr id="5" name="Content Placeholder 4">
            <a:extLst>
              <a:ext uri="{FF2B5EF4-FFF2-40B4-BE49-F238E27FC236}">
                <a16:creationId xmlns:a16="http://schemas.microsoft.com/office/drawing/2014/main" id="{9D2EFF81-CC68-4BA3-9717-E37F35681759}"/>
              </a:ext>
            </a:extLst>
          </p:cNvPr>
          <p:cNvPicPr>
            <a:picLocks noGrp="1" noChangeAspect="1"/>
          </p:cNvPicPr>
          <p:nvPr>
            <p:ph idx="1"/>
          </p:nvPr>
        </p:nvPicPr>
        <p:blipFill rotWithShape="1">
          <a:blip r:embed="rId2"/>
          <a:stretch/>
        </p:blipFill>
        <p:spPr>
          <a:xfrm>
            <a:off x="2804567" y="2095500"/>
            <a:ext cx="6573341" cy="3695700"/>
          </a:xfrm>
        </p:spPr>
      </p:pic>
    </p:spTree>
    <p:extLst>
      <p:ext uri="{BB962C8B-B14F-4D97-AF65-F5344CB8AC3E}">
        <p14:creationId xmlns:p14="http://schemas.microsoft.com/office/powerpoint/2010/main" val="2916424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C5A2-F546-8A27-4441-1191749D9BB4}"/>
              </a:ext>
            </a:extLst>
          </p:cNvPr>
          <p:cNvSpPr>
            <a:spLocks noGrp="1"/>
          </p:cNvSpPr>
          <p:nvPr>
            <p:ph type="title"/>
          </p:nvPr>
        </p:nvSpPr>
        <p:spPr/>
        <p:txBody>
          <a:bodyPr/>
          <a:lstStyle/>
          <a:p>
            <a:r>
              <a:rPr lang="en-US" dirty="0"/>
              <a:t>WEB INTEGRATION</a:t>
            </a:r>
          </a:p>
        </p:txBody>
      </p:sp>
      <p:pic>
        <p:nvPicPr>
          <p:cNvPr id="5" name="Content Placeholder 4">
            <a:extLst>
              <a:ext uri="{FF2B5EF4-FFF2-40B4-BE49-F238E27FC236}">
                <a16:creationId xmlns:a16="http://schemas.microsoft.com/office/drawing/2014/main" id="{9D2EFF81-CC68-4BA3-9717-E37F35681759}"/>
              </a:ext>
            </a:extLst>
          </p:cNvPr>
          <p:cNvPicPr>
            <a:picLocks noGrp="1" noChangeAspect="1"/>
          </p:cNvPicPr>
          <p:nvPr>
            <p:ph idx="1"/>
          </p:nvPr>
        </p:nvPicPr>
        <p:blipFill rotWithShape="1">
          <a:blip r:embed="rId2"/>
          <a:stretch/>
        </p:blipFill>
        <p:spPr>
          <a:xfrm>
            <a:off x="2804567" y="2095500"/>
            <a:ext cx="6573341" cy="3695700"/>
          </a:xfrm>
        </p:spPr>
      </p:pic>
    </p:spTree>
    <p:extLst>
      <p:ext uri="{BB962C8B-B14F-4D97-AF65-F5344CB8AC3E}">
        <p14:creationId xmlns:p14="http://schemas.microsoft.com/office/powerpoint/2010/main" val="840296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C5A2-F546-8A27-4441-1191749D9BB4}"/>
              </a:ext>
            </a:extLst>
          </p:cNvPr>
          <p:cNvSpPr>
            <a:spLocks noGrp="1"/>
          </p:cNvSpPr>
          <p:nvPr>
            <p:ph type="title"/>
          </p:nvPr>
        </p:nvSpPr>
        <p:spPr/>
        <p:txBody>
          <a:bodyPr/>
          <a:lstStyle/>
          <a:p>
            <a:r>
              <a:rPr lang="en-US" dirty="0"/>
              <a:t>WEB INTEGRATION</a:t>
            </a:r>
          </a:p>
        </p:txBody>
      </p:sp>
      <p:pic>
        <p:nvPicPr>
          <p:cNvPr id="8" name="VID-20230518-WA0004">
            <a:hlinkClick r:id="" action="ppaction://media"/>
            <a:extLst>
              <a:ext uri="{FF2B5EF4-FFF2-40B4-BE49-F238E27FC236}">
                <a16:creationId xmlns:a16="http://schemas.microsoft.com/office/drawing/2014/main" id="{B46A997E-6FBC-40D4-A11D-77E3BA64AF7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80000" y="1576388"/>
            <a:ext cx="6186488" cy="3248025"/>
          </a:xfrm>
        </p:spPr>
      </p:pic>
      <p:sp>
        <p:nvSpPr>
          <p:cNvPr id="7" name="Text Placeholder 6">
            <a:extLst>
              <a:ext uri="{FF2B5EF4-FFF2-40B4-BE49-F238E27FC236}">
                <a16:creationId xmlns:a16="http://schemas.microsoft.com/office/drawing/2014/main" id="{C692918C-6029-4CB0-A0CA-1C8413E3AA4A}"/>
              </a:ext>
            </a:extLst>
          </p:cNvPr>
          <p:cNvSpPr>
            <a:spLocks noGrp="1"/>
          </p:cNvSpPr>
          <p:nvPr>
            <p:ph type="body" sz="half" idx="2"/>
          </p:nvPr>
        </p:nvSpPr>
        <p:spPr/>
        <p:txBody>
          <a:bodyPr/>
          <a:lstStyle/>
          <a:p>
            <a:r>
              <a:rPr lang="en-US" dirty="0"/>
              <a:t>Video Demonstration For Web Integration Using Flask</a:t>
            </a:r>
          </a:p>
        </p:txBody>
      </p:sp>
    </p:spTree>
    <p:extLst>
      <p:ext uri="{BB962C8B-B14F-4D97-AF65-F5344CB8AC3E}">
        <p14:creationId xmlns:p14="http://schemas.microsoft.com/office/powerpoint/2010/main" val="3145611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70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Background pattern&#10;&#10;Description automatically generated">
            <a:extLst>
              <a:ext uri="{FF2B5EF4-FFF2-40B4-BE49-F238E27FC236}">
                <a16:creationId xmlns:a16="http://schemas.microsoft.com/office/drawing/2014/main" id="{A1FBB200-65BE-365C-08CC-BFD3567F1E24}"/>
              </a:ext>
            </a:extLst>
          </p:cNvPr>
          <p:cNvPicPr>
            <a:picLocks noChangeAspect="1"/>
          </p:cNvPicPr>
          <p:nvPr/>
        </p:nvPicPr>
        <p:blipFill rotWithShape="1">
          <a:blip r:embed="rId2"/>
          <a:srcRect l="444"/>
          <a:stretch/>
        </p:blipFill>
        <p:spPr>
          <a:xfrm>
            <a:off x="1597018" y="1083121"/>
            <a:ext cx="9009419" cy="4681650"/>
          </a:xfrm>
          <a:prstGeom prst="rect">
            <a:avLst/>
          </a:prstGeom>
        </p:spPr>
      </p:pic>
    </p:spTree>
    <p:extLst>
      <p:ext uri="{BB962C8B-B14F-4D97-AF65-F5344CB8AC3E}">
        <p14:creationId xmlns:p14="http://schemas.microsoft.com/office/powerpoint/2010/main" val="2847207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0A9D6-C24C-DD2E-AC11-6D9111B705EB}"/>
              </a:ext>
            </a:extLst>
          </p:cNvPr>
          <p:cNvSpPr>
            <a:spLocks noGrp="1"/>
          </p:cNvSpPr>
          <p:nvPr>
            <p:ph type="title"/>
          </p:nvPr>
        </p:nvSpPr>
        <p:spPr/>
        <p:txBody>
          <a:bodyPr/>
          <a:lstStyle/>
          <a:p>
            <a:r>
              <a:rPr lang="en-US" dirty="0">
                <a:latin typeface="Century Gothic"/>
                <a:cs typeface="Times New Roman"/>
              </a:rPr>
              <a:t>PROBLEM STATEMENT </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D94232D-9196-420D-BC93-40C24AD25434}"/>
              </a:ext>
            </a:extLst>
          </p:cNvPr>
          <p:cNvSpPr>
            <a:spLocks noGrp="1"/>
          </p:cNvSpPr>
          <p:nvPr>
            <p:ph idx="1"/>
          </p:nvPr>
        </p:nvSpPr>
        <p:spPr>
          <a:xfrm>
            <a:off x="557892" y="2062324"/>
            <a:ext cx="11065565" cy="3770796"/>
          </a:xfrm>
        </p:spPr>
        <p:txBody>
          <a:bodyPr vert="horz" lIns="91440" tIns="45720" rIns="91440" bIns="45720" rtlCol="0" anchor="t">
            <a:noAutofit/>
          </a:bodyPr>
          <a:lstStyle/>
          <a:p>
            <a:pPr marL="0" indent="0">
              <a:buNone/>
            </a:pPr>
            <a:r>
              <a:rPr lang="en-US" b="0" i="0" dirty="0">
                <a:effectLst/>
              </a:rPr>
              <a:t>The objective of this data-driven analysis revolves around gaining a comprehensive understanding of the pivotal factors contributing to success in Olympic Games participation. This involves the meticulous examination of athlete demographics, training techniques, and performance indicators across diverse sports and nations. By harnessing historical Olympic Games data and pertinent sources, our primary aim is to extract valuable insights that can serve as the foundation for enhancing athlete development programs, refining training methodologies, and elevating overall Olympic-level performance. Ultimately, the core purpose of this analysis is to empower athletes, coaches, and sports organizations with data-driven insights to steer them towards greater success on the Olympic stage.</a:t>
            </a:r>
            <a:endParaRPr lang="en-US" sz="2000" dirty="0">
              <a:cs typeface="Times New Roman"/>
            </a:endParaRPr>
          </a:p>
        </p:txBody>
      </p:sp>
    </p:spTree>
    <p:extLst>
      <p:ext uri="{BB962C8B-B14F-4D97-AF65-F5344CB8AC3E}">
        <p14:creationId xmlns:p14="http://schemas.microsoft.com/office/powerpoint/2010/main" val="1144337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2677A-E540-C151-4A1E-0D32D94A3247}"/>
              </a:ext>
            </a:extLst>
          </p:cNvPr>
          <p:cNvSpPr>
            <a:spLocks noGrp="1"/>
          </p:cNvSpPr>
          <p:nvPr>
            <p:ph type="title"/>
          </p:nvPr>
        </p:nvSpPr>
        <p:spPr/>
        <p:txBody>
          <a:bodyPr/>
          <a:lstStyle/>
          <a:p>
            <a:r>
              <a:rPr lang="en-US" dirty="0">
                <a:latin typeface="Century Gothic"/>
                <a:cs typeface="Times New Roman"/>
              </a:rPr>
              <a:t>ABSTRACT</a:t>
            </a:r>
            <a:endParaRPr lang="en-IN" dirty="0">
              <a:latin typeface="Century Gothic"/>
              <a:cs typeface="Times New Roman" panose="02020603050405020304" pitchFamily="18" charset="0"/>
            </a:endParaRPr>
          </a:p>
        </p:txBody>
      </p:sp>
      <p:sp>
        <p:nvSpPr>
          <p:cNvPr id="3" name="Content Placeholder 2">
            <a:extLst>
              <a:ext uri="{FF2B5EF4-FFF2-40B4-BE49-F238E27FC236}">
                <a16:creationId xmlns:a16="http://schemas.microsoft.com/office/drawing/2014/main" id="{7FBA3C63-A4CD-2F56-80A9-B4E456A4AB11}"/>
              </a:ext>
            </a:extLst>
          </p:cNvPr>
          <p:cNvSpPr>
            <a:spLocks noGrp="1"/>
          </p:cNvSpPr>
          <p:nvPr>
            <p:ph idx="1"/>
          </p:nvPr>
        </p:nvSpPr>
        <p:spPr>
          <a:xfrm>
            <a:off x="569843" y="1945252"/>
            <a:ext cx="11092069" cy="4398617"/>
          </a:xfrm>
        </p:spPr>
        <p:txBody>
          <a:bodyPr vert="horz" lIns="91440" tIns="45720" rIns="91440" bIns="45720" rtlCol="0" anchor="t">
            <a:noAutofit/>
          </a:bodyPr>
          <a:lstStyle/>
          <a:p>
            <a:pPr marL="0" indent="0" algn="just">
              <a:buNone/>
            </a:pPr>
            <a:r>
              <a:rPr lang="en-US" sz="1600" dirty="0">
                <a:solidFill>
                  <a:schemeClr val="tx1"/>
                </a:solidFill>
                <a:cs typeface="Times New Roman"/>
              </a:rPr>
              <a:t>The largest and most prestigious international sporting event in the world is the Olympic Games, which include a variety of sports and events. The patterns of participation and performance in various sports can provide crucial information on the elements that influence the success of elite athletes. Using a data-driven technique, this paper analyses historical participation and performance patterns in Olympic sports. The analysis uses a range of data sources, such as historical records of Olympic participation and performance, demographic, and socioeconomic statistics. The analysis reveals numerous important facts about participation in and performance in Olympic sports. It illustrates, for instance, a trend towards more gender diversity in the sports represented as well as a continuous rise in the number of countries competing in the Olympics throughout time. The results show that while some countries have had significant performance variability throughout time, others have consistently performed well in a range of sports. The importance of socioeconomic factors like GDP and population size, together with athlete age and experience, in predicting Olympic performance is also </a:t>
            </a:r>
            <a:r>
              <a:rPr lang="en-US" sz="1600" dirty="0" err="1">
                <a:solidFill>
                  <a:schemeClr val="tx1"/>
                </a:solidFill>
                <a:cs typeface="Times New Roman"/>
              </a:rPr>
              <a:t>emphasised</a:t>
            </a:r>
            <a:r>
              <a:rPr lang="en-US" sz="1600" dirty="0">
                <a:solidFill>
                  <a:schemeClr val="tx1"/>
                </a:solidFill>
                <a:cs typeface="Times New Roman"/>
              </a:rPr>
              <a:t>. Overall, this analysis provides insightful data-driven information about the patterns and trends in Olympic sports performance that can inform strategies for improving athlete development and promoting participation in these sports around the world.</a:t>
            </a:r>
            <a:endParaRPr lang="en-US" sz="1600" b="0" i="0" dirty="0">
              <a:solidFill>
                <a:schemeClr val="tx1"/>
              </a:solidFill>
              <a:effectLst/>
              <a:latin typeface="Century Gothic"/>
              <a:cs typeface="Times New Roman"/>
            </a:endParaRPr>
          </a:p>
        </p:txBody>
      </p:sp>
    </p:spTree>
    <p:extLst>
      <p:ext uri="{BB962C8B-B14F-4D97-AF65-F5344CB8AC3E}">
        <p14:creationId xmlns:p14="http://schemas.microsoft.com/office/powerpoint/2010/main" val="2565175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2FEA0-3820-166A-477F-D5E5D48715E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TOOLS USED</a:t>
            </a:r>
          </a:p>
        </p:txBody>
      </p:sp>
      <p:sp>
        <p:nvSpPr>
          <p:cNvPr id="3" name="Content Placeholder 2">
            <a:extLst>
              <a:ext uri="{FF2B5EF4-FFF2-40B4-BE49-F238E27FC236}">
                <a16:creationId xmlns:a16="http://schemas.microsoft.com/office/drawing/2014/main" id="{EB6FEDD6-D2AC-3C7B-7A74-EF2F2EB28858}"/>
              </a:ext>
            </a:extLst>
          </p:cNvPr>
          <p:cNvSpPr>
            <a:spLocks noGrp="1"/>
          </p:cNvSpPr>
          <p:nvPr>
            <p:ph idx="1"/>
          </p:nvPr>
        </p:nvSpPr>
        <p:spPr>
          <a:xfrm>
            <a:off x="1154954" y="2457364"/>
            <a:ext cx="8825659" cy="4136545"/>
          </a:xfrm>
        </p:spPr>
        <p:txBody>
          <a:bodyPr vert="horz" lIns="91440" tIns="45720" rIns="91440" bIns="45720" rtlCol="0" anchor="t">
            <a:noAutofit/>
          </a:bodyPr>
          <a:lstStyle/>
          <a:p>
            <a:r>
              <a:rPr lang="en-US" sz="2000" b="1" dirty="0">
                <a:solidFill>
                  <a:schemeClr val="tx1"/>
                </a:solidFill>
                <a:cs typeface="Times New Roman"/>
              </a:rPr>
              <a:t>IBM Cognos Analytics</a:t>
            </a:r>
          </a:p>
          <a:p>
            <a:pPr marL="0" indent="0" algn="just">
              <a:buNone/>
            </a:pPr>
            <a:r>
              <a:rPr lang="en-US" dirty="0">
                <a:solidFill>
                  <a:schemeClr val="tx1"/>
                </a:solidFill>
                <a:cs typeface="Times New Roman"/>
              </a:rPr>
              <a:t>	</a:t>
            </a:r>
            <a:r>
              <a:rPr lang="en-US" dirty="0">
                <a:solidFill>
                  <a:schemeClr val="tx1"/>
                </a:solidFill>
                <a:ea typeface="+mn-lt"/>
                <a:cs typeface="+mn-lt"/>
              </a:rPr>
              <a:t>IBM Cognos Analytics is a web-based </a:t>
            </a:r>
            <a:r>
              <a:rPr lang="en-US" b="1" dirty="0">
                <a:solidFill>
                  <a:schemeClr val="tx1"/>
                </a:solidFill>
                <a:ea typeface="+mn-lt"/>
                <a:cs typeface="+mn-lt"/>
              </a:rPr>
              <a:t>integrated business intelligence</a:t>
            </a:r>
            <a:r>
              <a:rPr lang="en-US" dirty="0">
                <a:solidFill>
                  <a:schemeClr val="tx1"/>
                </a:solidFill>
                <a:ea typeface="+mn-lt"/>
                <a:cs typeface="+mn-lt"/>
              </a:rPr>
              <a:t> suite by IBM. It provides a toolset for reporting, analytics, score-carding, and monitoring of events and metrics. The software consists of several components designed to meet the different information requirements in a company.</a:t>
            </a:r>
          </a:p>
          <a:p>
            <a:pPr marL="0" indent="0">
              <a:buNone/>
            </a:pPr>
            <a:endParaRPr lang="en-IN" dirty="0">
              <a:latin typeface="Century Gothic"/>
              <a:cs typeface="Times New Roman" panose="02020603050405020304" pitchFamily="18" charset="0"/>
            </a:endParaRPr>
          </a:p>
        </p:txBody>
      </p:sp>
    </p:spTree>
    <p:extLst>
      <p:ext uri="{BB962C8B-B14F-4D97-AF65-F5344CB8AC3E}">
        <p14:creationId xmlns:p14="http://schemas.microsoft.com/office/powerpoint/2010/main" val="989247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9D20E-2D6D-391E-4646-A71DD0DAC109}"/>
              </a:ext>
            </a:extLst>
          </p:cNvPr>
          <p:cNvSpPr>
            <a:spLocks noGrp="1"/>
          </p:cNvSpPr>
          <p:nvPr>
            <p:ph type="title"/>
          </p:nvPr>
        </p:nvSpPr>
        <p:spPr/>
        <p:txBody>
          <a:bodyPr/>
          <a:lstStyle/>
          <a:p>
            <a:r>
              <a:rPr lang="en-US" dirty="0">
                <a:latin typeface="Century Gothic"/>
                <a:cs typeface="Times New Roman"/>
              </a:rPr>
              <a:t>DASHBOARD</a:t>
            </a:r>
            <a:endParaRPr lang="en-IN" dirty="0">
              <a:latin typeface="Century Gothic"/>
              <a:cs typeface="Times New Roman"/>
            </a:endParaRPr>
          </a:p>
        </p:txBody>
      </p:sp>
      <p:pic>
        <p:nvPicPr>
          <p:cNvPr id="5" name="Content Placeholder 4">
            <a:extLst>
              <a:ext uri="{FF2B5EF4-FFF2-40B4-BE49-F238E27FC236}">
                <a16:creationId xmlns:a16="http://schemas.microsoft.com/office/drawing/2014/main" id="{05FC9E17-BCFC-4720-BF1E-3C85C094138F}"/>
              </a:ext>
            </a:extLst>
          </p:cNvPr>
          <p:cNvPicPr>
            <a:picLocks noGrp="1" noChangeAspect="1"/>
          </p:cNvPicPr>
          <p:nvPr>
            <p:ph idx="1"/>
          </p:nvPr>
        </p:nvPicPr>
        <p:blipFill rotWithShape="1">
          <a:blip r:embed="rId2"/>
          <a:stretch/>
        </p:blipFill>
        <p:spPr>
          <a:xfrm>
            <a:off x="2251985" y="1782147"/>
            <a:ext cx="7130685" cy="4009053"/>
          </a:xfrm>
        </p:spPr>
      </p:pic>
    </p:spTree>
    <p:extLst>
      <p:ext uri="{BB962C8B-B14F-4D97-AF65-F5344CB8AC3E}">
        <p14:creationId xmlns:p14="http://schemas.microsoft.com/office/powerpoint/2010/main" val="1478492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9D20E-2D6D-391E-4646-A71DD0DAC109}"/>
              </a:ext>
            </a:extLst>
          </p:cNvPr>
          <p:cNvSpPr>
            <a:spLocks noGrp="1"/>
          </p:cNvSpPr>
          <p:nvPr>
            <p:ph type="title"/>
          </p:nvPr>
        </p:nvSpPr>
        <p:spPr/>
        <p:txBody>
          <a:bodyPr/>
          <a:lstStyle/>
          <a:p>
            <a:r>
              <a:rPr lang="en-US" dirty="0">
                <a:latin typeface="Century Gothic"/>
                <a:cs typeface="Times New Roman"/>
              </a:rPr>
              <a:t>DASHBOARD</a:t>
            </a:r>
            <a:endParaRPr lang="en-IN" dirty="0">
              <a:latin typeface="Century Gothic"/>
              <a:cs typeface="Times New Roman"/>
            </a:endParaRPr>
          </a:p>
        </p:txBody>
      </p:sp>
      <p:pic>
        <p:nvPicPr>
          <p:cNvPr id="4" name="Content Placeholder 3">
            <a:extLst>
              <a:ext uri="{FF2B5EF4-FFF2-40B4-BE49-F238E27FC236}">
                <a16:creationId xmlns:a16="http://schemas.microsoft.com/office/drawing/2014/main" id="{5BB7B9F6-92DA-41CB-ADE3-60BDF69F7570}"/>
              </a:ext>
            </a:extLst>
          </p:cNvPr>
          <p:cNvPicPr>
            <a:picLocks noGrp="1" noChangeAspect="1"/>
          </p:cNvPicPr>
          <p:nvPr>
            <p:ph idx="1"/>
          </p:nvPr>
        </p:nvPicPr>
        <p:blipFill>
          <a:blip r:embed="rId2"/>
          <a:stretch>
            <a:fillRect/>
          </a:stretch>
        </p:blipFill>
        <p:spPr>
          <a:xfrm>
            <a:off x="3302076" y="2172308"/>
            <a:ext cx="5578323" cy="3542083"/>
          </a:xfrm>
          <a:prstGeom prst="rect">
            <a:avLst/>
          </a:prstGeom>
        </p:spPr>
      </p:pic>
    </p:spTree>
    <p:extLst>
      <p:ext uri="{BB962C8B-B14F-4D97-AF65-F5344CB8AC3E}">
        <p14:creationId xmlns:p14="http://schemas.microsoft.com/office/powerpoint/2010/main" val="1587611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9D20E-2D6D-391E-4646-A71DD0DAC109}"/>
              </a:ext>
            </a:extLst>
          </p:cNvPr>
          <p:cNvSpPr>
            <a:spLocks noGrp="1"/>
          </p:cNvSpPr>
          <p:nvPr>
            <p:ph type="title"/>
          </p:nvPr>
        </p:nvSpPr>
        <p:spPr/>
        <p:txBody>
          <a:bodyPr/>
          <a:lstStyle/>
          <a:p>
            <a:r>
              <a:rPr lang="en-US" dirty="0">
                <a:latin typeface="Century Gothic"/>
                <a:cs typeface="Times New Roman"/>
              </a:rPr>
              <a:t>DASHBOARD</a:t>
            </a:r>
            <a:endParaRPr lang="en-IN" dirty="0">
              <a:latin typeface="Century Gothic"/>
              <a:cs typeface="Times New Roman"/>
            </a:endParaRPr>
          </a:p>
        </p:txBody>
      </p:sp>
      <p:pic>
        <p:nvPicPr>
          <p:cNvPr id="5" name="Content Placeholder 4">
            <a:extLst>
              <a:ext uri="{FF2B5EF4-FFF2-40B4-BE49-F238E27FC236}">
                <a16:creationId xmlns:a16="http://schemas.microsoft.com/office/drawing/2014/main" id="{3D180A43-8EFA-4E0D-9CF1-845B35D7CA7B}"/>
              </a:ext>
            </a:extLst>
          </p:cNvPr>
          <p:cNvPicPr>
            <a:picLocks noGrp="1" noChangeAspect="1"/>
          </p:cNvPicPr>
          <p:nvPr>
            <p:ph idx="1"/>
          </p:nvPr>
        </p:nvPicPr>
        <p:blipFill rotWithShape="1">
          <a:blip r:embed="rId2"/>
          <a:stretch/>
        </p:blipFill>
        <p:spPr>
          <a:xfrm>
            <a:off x="2804567" y="2095500"/>
            <a:ext cx="6573341" cy="3695700"/>
          </a:xfrm>
        </p:spPr>
      </p:pic>
    </p:spTree>
    <p:extLst>
      <p:ext uri="{BB962C8B-B14F-4D97-AF65-F5344CB8AC3E}">
        <p14:creationId xmlns:p14="http://schemas.microsoft.com/office/powerpoint/2010/main" val="616409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A9A08-5264-C352-6B29-75C6D3D37842}"/>
              </a:ext>
            </a:extLst>
          </p:cNvPr>
          <p:cNvSpPr>
            <a:spLocks noGrp="1"/>
          </p:cNvSpPr>
          <p:nvPr>
            <p:ph type="title"/>
          </p:nvPr>
        </p:nvSpPr>
        <p:spPr/>
        <p:txBody>
          <a:bodyPr/>
          <a:lstStyle/>
          <a:p>
            <a:r>
              <a:rPr lang="en-US" dirty="0"/>
              <a:t>STORY</a:t>
            </a:r>
          </a:p>
        </p:txBody>
      </p:sp>
      <p:sp>
        <p:nvSpPr>
          <p:cNvPr id="3" name="Content Placeholder 2">
            <a:extLst>
              <a:ext uri="{FF2B5EF4-FFF2-40B4-BE49-F238E27FC236}">
                <a16:creationId xmlns:a16="http://schemas.microsoft.com/office/drawing/2014/main" id="{475812F9-5CD1-6169-5F0B-F8A10A7244CC}"/>
              </a:ext>
            </a:extLst>
          </p:cNvPr>
          <p:cNvSpPr>
            <a:spLocks noGrp="1"/>
          </p:cNvSpPr>
          <p:nvPr>
            <p:ph idx="1"/>
          </p:nvPr>
        </p:nvSpPr>
        <p:spPr>
          <a:xfrm>
            <a:off x="1154954" y="2603500"/>
            <a:ext cx="9201440" cy="3416300"/>
          </a:xfrm>
        </p:spPr>
        <p:txBody>
          <a:bodyPr vert="horz" lIns="91440" tIns="45720" rIns="91440" bIns="45720" rtlCol="0" anchor="t">
            <a:normAutofit/>
          </a:bodyPr>
          <a:lstStyle/>
          <a:p>
            <a:pPr marL="0" indent="0">
              <a:buNone/>
            </a:pPr>
            <a:endParaRPr lang="en-US" dirty="0"/>
          </a:p>
          <a:p>
            <a:endParaRPr lang="en-US" dirty="0"/>
          </a:p>
          <a:p>
            <a:endParaRPr lang="en-US" dirty="0"/>
          </a:p>
        </p:txBody>
      </p:sp>
      <p:pic>
        <p:nvPicPr>
          <p:cNvPr id="4" name="Picture 3">
            <a:extLst>
              <a:ext uri="{FF2B5EF4-FFF2-40B4-BE49-F238E27FC236}">
                <a16:creationId xmlns:a16="http://schemas.microsoft.com/office/drawing/2014/main" id="{3E53BEB9-2495-4542-83A9-C39A4BB300C4}"/>
              </a:ext>
            </a:extLst>
          </p:cNvPr>
          <p:cNvPicPr>
            <a:picLocks noChangeAspect="1"/>
          </p:cNvPicPr>
          <p:nvPr/>
        </p:nvPicPr>
        <p:blipFill rotWithShape="1">
          <a:blip r:embed="rId2"/>
          <a:srcRect l="22626" t="19329" r="1555" b="6676"/>
          <a:stretch/>
        </p:blipFill>
        <p:spPr>
          <a:xfrm>
            <a:off x="2014331" y="2351709"/>
            <a:ext cx="8085404" cy="4393648"/>
          </a:xfrm>
          <a:prstGeom prst="rect">
            <a:avLst/>
          </a:prstGeom>
        </p:spPr>
      </p:pic>
    </p:spTree>
    <p:extLst>
      <p:ext uri="{BB962C8B-B14F-4D97-AF65-F5344CB8AC3E}">
        <p14:creationId xmlns:p14="http://schemas.microsoft.com/office/powerpoint/2010/main" val="1762992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A9A08-5264-C352-6B29-75C6D3D37842}"/>
              </a:ext>
            </a:extLst>
          </p:cNvPr>
          <p:cNvSpPr>
            <a:spLocks noGrp="1"/>
          </p:cNvSpPr>
          <p:nvPr>
            <p:ph type="title"/>
          </p:nvPr>
        </p:nvSpPr>
        <p:spPr/>
        <p:txBody>
          <a:bodyPr/>
          <a:lstStyle/>
          <a:p>
            <a:r>
              <a:rPr lang="en-US" dirty="0"/>
              <a:t>STORY</a:t>
            </a:r>
          </a:p>
        </p:txBody>
      </p:sp>
      <p:sp>
        <p:nvSpPr>
          <p:cNvPr id="3" name="Content Placeholder 2">
            <a:extLst>
              <a:ext uri="{FF2B5EF4-FFF2-40B4-BE49-F238E27FC236}">
                <a16:creationId xmlns:a16="http://schemas.microsoft.com/office/drawing/2014/main" id="{475812F9-5CD1-6169-5F0B-F8A10A7244CC}"/>
              </a:ext>
            </a:extLst>
          </p:cNvPr>
          <p:cNvSpPr>
            <a:spLocks noGrp="1"/>
          </p:cNvSpPr>
          <p:nvPr>
            <p:ph idx="1"/>
          </p:nvPr>
        </p:nvSpPr>
        <p:spPr>
          <a:xfrm>
            <a:off x="1154954" y="2603500"/>
            <a:ext cx="9201440" cy="3416300"/>
          </a:xfrm>
        </p:spPr>
        <p:txBody>
          <a:bodyPr vert="horz" lIns="91440" tIns="45720" rIns="91440" bIns="45720" rtlCol="0" anchor="t">
            <a:normAutofit/>
          </a:bodyPr>
          <a:lstStyle/>
          <a:p>
            <a:pPr marL="0" indent="0">
              <a:buNone/>
            </a:pPr>
            <a:endParaRPr lang="en-US" dirty="0"/>
          </a:p>
          <a:p>
            <a:endParaRPr lang="en-US" dirty="0"/>
          </a:p>
          <a:p>
            <a:endParaRPr lang="en-US" dirty="0"/>
          </a:p>
        </p:txBody>
      </p:sp>
      <p:pic>
        <p:nvPicPr>
          <p:cNvPr id="4" name="Picture 3">
            <a:extLst>
              <a:ext uri="{FF2B5EF4-FFF2-40B4-BE49-F238E27FC236}">
                <a16:creationId xmlns:a16="http://schemas.microsoft.com/office/drawing/2014/main" id="{44DAD08A-210D-4C0C-9469-EB5D56D140C5}"/>
              </a:ext>
            </a:extLst>
          </p:cNvPr>
          <p:cNvPicPr>
            <a:picLocks noChangeAspect="1"/>
          </p:cNvPicPr>
          <p:nvPr/>
        </p:nvPicPr>
        <p:blipFill rotWithShape="1">
          <a:blip r:embed="rId2"/>
          <a:srcRect l="22446" t="14204" b="6036"/>
          <a:stretch/>
        </p:blipFill>
        <p:spPr>
          <a:xfrm>
            <a:off x="2272748" y="2319131"/>
            <a:ext cx="7646504" cy="4421340"/>
          </a:xfrm>
          <a:prstGeom prst="rect">
            <a:avLst/>
          </a:prstGeom>
        </p:spPr>
      </p:pic>
    </p:spTree>
    <p:extLst>
      <p:ext uri="{BB962C8B-B14F-4D97-AF65-F5344CB8AC3E}">
        <p14:creationId xmlns:p14="http://schemas.microsoft.com/office/powerpoint/2010/main" val="38146265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573</TotalTime>
  <Words>470</Words>
  <Application>Microsoft Office PowerPoint</Application>
  <PresentationFormat>Widescreen</PresentationFormat>
  <Paragraphs>31</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Bookman Old Style</vt:lpstr>
      <vt:lpstr>Century Gothic</vt:lpstr>
      <vt:lpstr>Rockwell</vt:lpstr>
      <vt:lpstr>Times New Roman</vt:lpstr>
      <vt:lpstr>Damask</vt:lpstr>
      <vt:lpstr>                                                                            KNOWLEDGE INSTITUTE OF TECHNOLOGY</vt:lpstr>
      <vt:lpstr>PROBLEM STATEMENT </vt:lpstr>
      <vt:lpstr>ABSTRACT</vt:lpstr>
      <vt:lpstr>TOOLS USED</vt:lpstr>
      <vt:lpstr>DASHBOARD</vt:lpstr>
      <vt:lpstr>DASHBOARD</vt:lpstr>
      <vt:lpstr>DASHBOARD</vt:lpstr>
      <vt:lpstr>STORY</vt:lpstr>
      <vt:lpstr>STORY</vt:lpstr>
      <vt:lpstr>STORY</vt:lpstr>
      <vt:lpstr>REPORT</vt:lpstr>
      <vt:lpstr>WEB INTEGRATION</vt:lpstr>
      <vt:lpstr>WEB INTEGRATION</vt:lpstr>
      <vt:lpstr>WEB INTEGRATION</vt:lpstr>
      <vt:lpstr>WEB INTEGRATION</vt:lpstr>
      <vt:lpstr>WEB INTEGRATION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 18                DOMAIN : DATA ANALYTICS</dc:title>
  <dc:creator>ajayponnuvel@gmail.com</dc:creator>
  <cp:lastModifiedBy>Dharshinipriya V</cp:lastModifiedBy>
  <cp:revision>473</cp:revision>
  <dcterms:created xsi:type="dcterms:W3CDTF">2022-09-20T16:49:02Z</dcterms:created>
  <dcterms:modified xsi:type="dcterms:W3CDTF">2023-10-22T05:58:25Z</dcterms:modified>
</cp:coreProperties>
</file>

<file path=docProps/thumbnail.jpeg>
</file>